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-3666" y="-138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6924C-7BB2-4C84-89B1-5345702ADEF1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6A1B5-065D-484C-A43E-65B49B6B8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647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6924C-7BB2-4C84-89B1-5345702ADEF1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6A1B5-065D-484C-A43E-65B49B6B8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661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6924C-7BB2-4C84-89B1-5345702ADEF1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6A1B5-065D-484C-A43E-65B49B6B8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442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6924C-7BB2-4C84-89B1-5345702ADEF1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6A1B5-065D-484C-A43E-65B49B6B8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948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6924C-7BB2-4C84-89B1-5345702ADEF1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6A1B5-065D-484C-A43E-65B49B6B8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068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6924C-7BB2-4C84-89B1-5345702ADEF1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6A1B5-065D-484C-A43E-65B49B6B8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5261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6924C-7BB2-4C84-89B1-5345702ADEF1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6A1B5-065D-484C-A43E-65B49B6B8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7357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6924C-7BB2-4C84-89B1-5345702ADEF1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6A1B5-065D-484C-A43E-65B49B6B8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143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6924C-7BB2-4C84-89B1-5345702ADEF1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6A1B5-065D-484C-A43E-65B49B6B8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077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6924C-7BB2-4C84-89B1-5345702ADEF1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6A1B5-065D-484C-A43E-65B49B6B8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3508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6924C-7BB2-4C84-89B1-5345702ADEF1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6A1B5-065D-484C-A43E-65B49B6B8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938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6924C-7BB2-4C84-89B1-5345702ADEF1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6A1B5-065D-484C-A43E-65B49B6B8C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848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/>
          <p:cNvPicPr>
            <a:picLocks noChangeAspect="1"/>
          </p:cNvPicPr>
          <p:nvPr/>
        </p:nvPicPr>
        <p:blipFill rotWithShape="1">
          <a:blip r:embed="rId2"/>
          <a:srcRect t="2816"/>
          <a:stretch/>
        </p:blipFill>
        <p:spPr>
          <a:xfrm>
            <a:off x="621803" y="5323038"/>
            <a:ext cx="1364026" cy="1285914"/>
          </a:xfrm>
          <a:prstGeom prst="ellipse">
            <a:avLst/>
          </a:prstGeom>
          <a:ln w="19050" cap="rnd">
            <a:solidFill>
              <a:schemeClr val="accent6">
                <a:lumMod val="5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36" name="Picture 10">
            <a:extLst>
              <a:ext uri="{FF2B5EF4-FFF2-40B4-BE49-F238E27FC236}">
                <a16:creationId xmlns:a16="http://schemas.microsoft.com/office/drawing/2014/main" xmlns="" id="{74343F96-DC38-4B70-8DFB-56E73E19C9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1803" y="3991192"/>
            <a:ext cx="1331689" cy="1258808"/>
          </a:xfrm>
          <a:prstGeom prst="ellipse">
            <a:avLst/>
          </a:prstGeom>
          <a:noFill/>
          <a:ln w="28575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Прямоугольник 45"/>
          <p:cNvSpPr/>
          <p:nvPr/>
        </p:nvSpPr>
        <p:spPr>
          <a:xfrm>
            <a:off x="621803" y="10301486"/>
            <a:ext cx="5695869" cy="101912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xmlns="" id="{4E69E637-A7C7-4F36-8887-E9F3197A4B39}"/>
              </a:ext>
            </a:extLst>
          </p:cNvPr>
          <p:cNvSpPr/>
          <p:nvPr/>
        </p:nvSpPr>
        <p:spPr>
          <a:xfrm>
            <a:off x="338931" y="331623"/>
            <a:ext cx="6244750" cy="949691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b="1" dirty="0">
              <a:solidFill>
                <a:schemeClr val="tx1">
                  <a:lumMod val="95000"/>
                  <a:lumOff val="5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ОТДЕЛЕНИЕ ДНЕВНОГО ПРЕБЫВАНИЯ </a:t>
            </a:r>
          </a:p>
          <a:p>
            <a:pPr algn="ctr"/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ДЛЯ ДЕТЕЙ ИНВАЛИДОВ</a:t>
            </a:r>
          </a:p>
          <a:p>
            <a:pPr algn="ctr"/>
            <a:r>
              <a:rPr lang="ru-RU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ПРЕДОСТАВЛЯЕТ 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БЕСПЛАТНЫЕ УСЛУГИ </a:t>
            </a:r>
            <a:r>
              <a:rPr lang="ru-RU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СЕМЬЯМ, ВОСПИТЫВАЮЩИМ ОСОБЕННЫХ ДЕТЕЙ</a:t>
            </a:r>
          </a:p>
          <a:p>
            <a:pPr algn="ctr"/>
            <a:endParaRPr lang="ru-RU" dirty="0"/>
          </a:p>
        </p:txBody>
      </p:sp>
      <p:pic>
        <p:nvPicPr>
          <p:cNvPr id="5" name="Picture 2" descr="Matata Lab — Информационные системы в образовании">
            <a:extLst>
              <a:ext uri="{FF2B5EF4-FFF2-40B4-BE49-F238E27FC236}">
                <a16:creationId xmlns:a16="http://schemas.microsoft.com/office/drawing/2014/main" xmlns="" id="{54F23E80-30F7-4260-9BB0-6FFCBFD7FF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803" y="1440714"/>
            <a:ext cx="1331689" cy="1188739"/>
          </a:xfrm>
          <a:prstGeom prst="ellipse">
            <a:avLst/>
          </a:prstGeom>
          <a:noFill/>
          <a:ln w="38100">
            <a:solidFill>
              <a:srgbClr val="FFC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вал 5">
            <a:extLst>
              <a:ext uri="{FF2B5EF4-FFF2-40B4-BE49-F238E27FC236}">
                <a16:creationId xmlns:a16="http://schemas.microsoft.com/office/drawing/2014/main" xmlns="" id="{FE1DC084-055C-4E1B-8BB9-D69D3FF0885E}"/>
              </a:ext>
            </a:extLst>
          </p:cNvPr>
          <p:cNvSpPr/>
          <p:nvPr/>
        </p:nvSpPr>
        <p:spPr>
          <a:xfrm>
            <a:off x="436302" y="1359724"/>
            <a:ext cx="548436" cy="408835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022DFF0-D08D-4027-AEBE-E0CF05A00D4E}"/>
              </a:ext>
            </a:extLst>
          </p:cNvPr>
          <p:cNvSpPr txBox="1"/>
          <p:nvPr/>
        </p:nvSpPr>
        <p:spPr>
          <a:xfrm>
            <a:off x="1953492" y="1433318"/>
            <a:ext cx="4769051" cy="120032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Comic Sans MS" panose="030F0702030302020204" pitchFamily="66" charset="0"/>
              </a:rPr>
              <a:t>РОБОТОТЕХНИКА</a:t>
            </a:r>
          </a:p>
          <a:p>
            <a:pPr algn="just"/>
            <a:r>
              <a:rPr lang="ru-RU" sz="1400" dirty="0">
                <a:latin typeface="Comic Sans MS" panose="030F0702030302020204" pitchFamily="66" charset="0"/>
              </a:rPr>
              <a:t>Изучаем программирование без компьютера. Развиваем логическое и пространственное мышление, вырабатываем навыки самостоятельного преодоления трудностей.</a:t>
            </a:r>
          </a:p>
        </p:txBody>
      </p:sp>
      <p:pic>
        <p:nvPicPr>
          <p:cNvPr id="9" name="Picture 4">
            <a:extLst>
              <a:ext uri="{FF2B5EF4-FFF2-40B4-BE49-F238E27FC236}">
                <a16:creationId xmlns:a16="http://schemas.microsoft.com/office/drawing/2014/main" xmlns="" id="{DBDE06C9-07B6-4464-BB37-31AD52293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805" y="2742958"/>
            <a:ext cx="1331687" cy="1146482"/>
          </a:xfrm>
          <a:prstGeom prst="ellipse">
            <a:avLst/>
          </a:prstGeom>
          <a:noFill/>
          <a:ln w="28575"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413573DC-C7B5-4AB9-A616-6CC9BE96512B}"/>
              </a:ext>
            </a:extLst>
          </p:cNvPr>
          <p:cNvSpPr txBox="1"/>
          <p:nvPr/>
        </p:nvSpPr>
        <p:spPr>
          <a:xfrm>
            <a:off x="1953492" y="2629453"/>
            <a:ext cx="4769051" cy="120032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ru-RU" sz="1600" b="1" i="0" dirty="0" smtClean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 СЕНСОРНЫЙ </a:t>
            </a:r>
            <a:r>
              <a:rPr lang="ru-RU" sz="1600" b="1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СТОЛ </a:t>
            </a:r>
            <a:r>
              <a:rPr lang="ru-RU" sz="1600" b="1" i="0" dirty="0" err="1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Project</a:t>
            </a:r>
            <a:r>
              <a:rPr lang="ru-RU" sz="1600" b="1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ru-RU" sz="1600" b="1" i="0" dirty="0" err="1" smtClean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touch</a:t>
            </a:r>
            <a:endParaRPr lang="ru-RU" sz="18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ru-RU" sz="1400" dirty="0">
                <a:solidFill>
                  <a:srgbClr val="000000"/>
                </a:solidFill>
                <a:latin typeface="Comic Sans MS" panose="030F0702030302020204" pitchFamily="66" charset="0"/>
              </a:rPr>
              <a:t>О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бучающие занятия </a:t>
            </a:r>
            <a:r>
              <a:rPr lang="ru-RU" sz="1400" b="0" i="0" dirty="0" smtClean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стимулируют 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мыслительную активность ребенка, развивают логику, усиливают концентрацию внимания, </a:t>
            </a:r>
            <a:r>
              <a:rPr lang="ru-RU" sz="1400" b="0" i="0" dirty="0" smtClean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развивают координацию 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движений. </a:t>
            </a:r>
            <a:endParaRPr lang="ru-RU" sz="1400" b="0" i="0" dirty="0" smtClean="0"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xmlns="" id="{18CCE14B-300D-4B4B-B322-E4A155B927AE}"/>
              </a:ext>
            </a:extLst>
          </p:cNvPr>
          <p:cNvSpPr/>
          <p:nvPr/>
        </p:nvSpPr>
        <p:spPr>
          <a:xfrm>
            <a:off x="436300" y="3962478"/>
            <a:ext cx="531861" cy="42898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D234F45-F6E5-416E-A9DF-DF04AFD5507F}"/>
              </a:ext>
            </a:extLst>
          </p:cNvPr>
          <p:cNvSpPr txBox="1"/>
          <p:nvPr/>
        </p:nvSpPr>
        <p:spPr>
          <a:xfrm>
            <a:off x="1953492" y="3851573"/>
            <a:ext cx="463018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ИНТЕРАКТИВНЫЙ КОМПЛЕКС </a:t>
            </a:r>
            <a:r>
              <a:rPr lang="en-US" sz="1600" b="1" dirty="0" smtClean="0">
                <a:latin typeface="Comic Sans MS" panose="030F0702030302020204" pitchFamily="66" charset="0"/>
              </a:rPr>
              <a:t>MAGIUM</a:t>
            </a:r>
            <a:endParaRPr lang="ru-RU" sz="1600" b="1" dirty="0">
              <a:latin typeface="Comic Sans MS" panose="030F0702030302020204" pitchFamily="66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4C6C2805-EE69-412F-92F6-5B1A7C9B8F20}"/>
              </a:ext>
            </a:extLst>
          </p:cNvPr>
          <p:cNvSpPr txBox="1"/>
          <p:nvPr/>
        </p:nvSpPr>
        <p:spPr>
          <a:xfrm>
            <a:off x="1985829" y="4086610"/>
            <a:ext cx="4736713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Comic Sans MS" panose="030F0702030302020204" pitchFamily="66" charset="0"/>
              </a:rPr>
              <a:t>С помощью проекции пол или стена превращается в интерактивную поверхность, Программа реагирует на движения и рост ребёнка, распознаёт цвет, форму и размер фигур. В игровой форме тренируется пространственная ориентация, творческое мышление, логика, конструирование и моделирование.</a:t>
            </a:r>
          </a:p>
          <a:p>
            <a:pPr algn="just"/>
            <a:endParaRPr lang="ru-RU" sz="1400" dirty="0">
              <a:latin typeface="Comic Sans MS" panose="030F0702030302020204" pitchFamily="66" charset="0"/>
            </a:endParaRPr>
          </a:p>
          <a:p>
            <a:pPr algn="just"/>
            <a:endParaRPr lang="ru-RU" sz="1400" dirty="0">
              <a:latin typeface="Comic Sans MS" panose="030F0702030302020204" pitchFamily="66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6AFBC4D6-0D41-41AD-A410-A0D2D8E02503}"/>
              </a:ext>
            </a:extLst>
          </p:cNvPr>
          <p:cNvSpPr txBox="1"/>
          <p:nvPr/>
        </p:nvSpPr>
        <p:spPr>
          <a:xfrm>
            <a:off x="929047" y="7978811"/>
            <a:ext cx="449283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latin typeface="Comic Sans MS" panose="030F0702030302020204" pitchFamily="66" charset="0"/>
              </a:rPr>
              <a:t>Групповые занятия йогой для взрослых</a:t>
            </a:r>
            <a:r>
              <a:rPr lang="ru-RU" sz="1400" dirty="0" smtClean="0">
                <a:latin typeface="Comic Sans MS" panose="030F0702030302020204" pitchFamily="66" charset="0"/>
              </a:rPr>
              <a:t>.</a:t>
            </a:r>
            <a:endParaRPr lang="ru-RU" sz="1400" dirty="0">
              <a:latin typeface="Comic Sans MS" panose="030F0702030302020204" pitchFamily="66" charset="0"/>
            </a:endParaRPr>
          </a:p>
          <a:p>
            <a:pPr algn="just"/>
            <a:r>
              <a:rPr lang="ru-RU" sz="1400" dirty="0" smtClean="0">
                <a:latin typeface="Comic Sans MS" panose="030F0702030302020204" pitchFamily="66" charset="0"/>
              </a:rPr>
              <a:t>Для детей- индивидуальная </a:t>
            </a:r>
            <a:r>
              <a:rPr lang="ru-RU" sz="1400" dirty="0">
                <a:latin typeface="Comic Sans MS" panose="030F0702030302020204" pitchFamily="66" charset="0"/>
              </a:rPr>
              <a:t>программа </a:t>
            </a:r>
            <a:r>
              <a:rPr lang="ru-RU" sz="1400" dirty="0" err="1" smtClean="0">
                <a:latin typeface="Comic Sans MS" panose="030F0702030302020204" pitchFamily="66" charset="0"/>
              </a:rPr>
              <a:t>релакса</a:t>
            </a:r>
            <a:r>
              <a:rPr lang="ru-RU" sz="1400" dirty="0" smtClean="0">
                <a:latin typeface="Comic Sans MS" panose="030F0702030302020204" pitchFamily="66" charset="0"/>
              </a:rPr>
              <a:t> (улучшение </a:t>
            </a:r>
            <a:r>
              <a:rPr lang="ru-RU" sz="1400" dirty="0">
                <a:latin typeface="Comic Sans MS" panose="030F0702030302020204" pitchFamily="66" charset="0"/>
              </a:rPr>
              <a:t>координации, снятие мышечных зажимов, снижение тревожности).                </a:t>
            </a:r>
          </a:p>
        </p:txBody>
      </p:sp>
      <p:sp>
        <p:nvSpPr>
          <p:cNvPr id="23" name="Овал 22">
            <a:extLst>
              <a:ext uri="{FF2B5EF4-FFF2-40B4-BE49-F238E27FC236}">
                <a16:creationId xmlns:a16="http://schemas.microsoft.com/office/drawing/2014/main" xmlns="" id="{2D028E6C-BFC0-4162-9352-1DCF9B5F5EC4}"/>
              </a:ext>
            </a:extLst>
          </p:cNvPr>
          <p:cNvSpPr/>
          <p:nvPr/>
        </p:nvSpPr>
        <p:spPr>
          <a:xfrm>
            <a:off x="436301" y="7689232"/>
            <a:ext cx="548438" cy="4033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D60117D7-AEBC-4B1A-8645-34D21CDF8AE8}"/>
              </a:ext>
            </a:extLst>
          </p:cNvPr>
          <p:cNvSpPr txBox="1"/>
          <p:nvPr/>
        </p:nvSpPr>
        <p:spPr>
          <a:xfrm>
            <a:off x="929047" y="8903974"/>
            <a:ext cx="49839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 smtClean="0">
                <a:latin typeface="Comic Sans MS" panose="030F0702030302020204" pitchFamily="66" charset="0"/>
              </a:rPr>
              <a:t>«</a:t>
            </a:r>
            <a:r>
              <a:rPr lang="ru-RU" sz="1600" b="1" dirty="0" smtClean="0">
                <a:latin typeface="Comic Sans MS" panose="030F0702030302020204" pitchFamily="66" charset="0"/>
              </a:rPr>
              <a:t>ДОКТОР НОС</a:t>
            </a:r>
            <a:r>
              <a:rPr lang="ru-RU" sz="1800" b="1" dirty="0" smtClean="0">
                <a:latin typeface="Comic Sans MS" panose="030F0702030302020204" pitchFamily="66" charset="0"/>
              </a:rPr>
              <a:t>»</a:t>
            </a:r>
            <a:endParaRPr lang="ru-RU" sz="1800" b="1" dirty="0">
              <a:latin typeface="Comic Sans MS" panose="030F0702030302020204" pitchFamily="66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FDEFD560-BFD0-4903-B51D-888A110A930D}"/>
              </a:ext>
            </a:extLst>
          </p:cNvPr>
          <p:cNvSpPr txBox="1"/>
          <p:nvPr/>
        </p:nvSpPr>
        <p:spPr>
          <a:xfrm>
            <a:off x="929047" y="9153908"/>
            <a:ext cx="4492833" cy="9706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Comic Sans MS" panose="030F0702030302020204" pitchFamily="66" charset="0"/>
              </a:rPr>
              <a:t>Узнавай мир весело с больничными клоунами «Доктор НОС»! Взаимодействие с детьми на раскрепощение, отвлечение от стрессовых переживаний, психологическая реабилитация. </a:t>
            </a:r>
            <a:endParaRPr lang="ru-RU" sz="1400" dirty="0">
              <a:latin typeface="Comic Sans MS" panose="030F0702030302020204" pitchFamily="66" charset="0"/>
            </a:endParaRPr>
          </a:p>
        </p:txBody>
      </p:sp>
      <p:sp>
        <p:nvSpPr>
          <p:cNvPr id="35" name="Прямоугольник: скругленные углы 34">
            <a:extLst>
              <a:ext uri="{FF2B5EF4-FFF2-40B4-BE49-F238E27FC236}">
                <a16:creationId xmlns:a16="http://schemas.microsoft.com/office/drawing/2014/main" xmlns="" id="{A4B2020F-A223-4858-BB75-AD847AF3A03E}"/>
              </a:ext>
            </a:extLst>
          </p:cNvPr>
          <p:cNvSpPr/>
          <p:nvPr/>
        </p:nvSpPr>
        <p:spPr>
          <a:xfrm>
            <a:off x="338931" y="11429924"/>
            <a:ext cx="6244750" cy="649278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ru-RU" sz="1200" dirty="0">
                <a:solidFill>
                  <a:schemeClr val="tx1"/>
                </a:solidFill>
                <a:latin typeface="Comic Sans MS" panose="030F0702030302020204" pitchFamily="66" charset="0"/>
              </a:rPr>
              <a:t>ГУ «Минский городской центр социального обслуживания семьи и детей»</a:t>
            </a:r>
          </a:p>
          <a:p>
            <a:pPr algn="ctr"/>
            <a:r>
              <a:rPr lang="ru-RU" sz="1200" dirty="0">
                <a:solidFill>
                  <a:schemeClr val="tx1"/>
                </a:solidFill>
                <a:latin typeface="Comic Sans MS" panose="030F0702030302020204" pitchFamily="66" charset="0"/>
              </a:rPr>
              <a:t>г. Минск, ул. Чеботарева, 6А</a:t>
            </a:r>
          </a:p>
          <a:p>
            <a:pPr algn="ctr"/>
            <a:r>
              <a:rPr lang="ru-RU" sz="1200" dirty="0">
                <a:solidFill>
                  <a:schemeClr val="tx1"/>
                </a:solidFill>
                <a:latin typeface="Comic Sans MS" panose="030F0702030302020204" pitchFamily="66" charset="0"/>
              </a:rPr>
              <a:t>тел. 8 (017) 318-32-38, 8 (017) 318-32-32 </a:t>
            </a:r>
          </a:p>
          <a:p>
            <a:pPr algn="ctr"/>
            <a:endParaRPr lang="ru-RU" dirty="0"/>
          </a:p>
        </p:txBody>
      </p:sp>
      <p:pic>
        <p:nvPicPr>
          <p:cNvPr id="37" name="Picture 8">
            <a:extLst>
              <a:ext uri="{FF2B5EF4-FFF2-40B4-BE49-F238E27FC236}">
                <a16:creationId xmlns:a16="http://schemas.microsoft.com/office/drawing/2014/main" xmlns="" id="{3698C7E5-B13A-4F54-AF60-750F3CD236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34001" y="7551353"/>
            <a:ext cx="1332836" cy="1240118"/>
          </a:xfrm>
          <a:prstGeom prst="ellipse">
            <a:avLst/>
          </a:prstGeom>
          <a:noFill/>
          <a:ln w="28575">
            <a:solidFill>
              <a:srgbClr val="92D05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66187" y="8900781"/>
            <a:ext cx="1300649" cy="1179715"/>
          </a:xfrm>
          <a:prstGeom prst="rect">
            <a:avLst/>
          </a:prstGeom>
        </p:spPr>
      </p:pic>
      <p:sp>
        <p:nvSpPr>
          <p:cNvPr id="43" name="Подзаголовок 42"/>
          <p:cNvSpPr>
            <a:spLocks noGrp="1"/>
          </p:cNvSpPr>
          <p:nvPr>
            <p:ph type="subTitle" idx="1"/>
          </p:nvPr>
        </p:nvSpPr>
        <p:spPr>
          <a:xfrm>
            <a:off x="621804" y="10462896"/>
            <a:ext cx="5695867" cy="893991"/>
          </a:xfrm>
          <a:ln w="19050">
            <a:noFill/>
          </a:ln>
        </p:spPr>
        <p:txBody>
          <a:bodyPr>
            <a:normAutofit/>
          </a:bodyPr>
          <a:lstStyle/>
          <a:p>
            <a:pPr>
              <a:lnSpc>
                <a:spcPts val="500"/>
              </a:lnSpc>
            </a:pPr>
            <a:r>
              <a:rPr lang="ru-RU" b="1" dirty="0" smtClean="0">
                <a:latin typeface="Comic Sans MS" panose="030F0702030302020204" pitchFamily="66" charset="0"/>
              </a:rPr>
              <a:t>    ПСИХОЛОГ</a:t>
            </a:r>
          </a:p>
          <a:p>
            <a:pPr>
              <a:lnSpc>
                <a:spcPts val="1500"/>
              </a:lnSpc>
            </a:pPr>
            <a:r>
              <a:rPr lang="ru-RU" sz="1600" dirty="0">
                <a:latin typeface="Comic Sans MS" panose="030F0702030302020204" pitchFamily="66" charset="0"/>
              </a:rPr>
              <a:t>Консультации (индивидуальные и семейные</a:t>
            </a:r>
            <a:r>
              <a:rPr lang="ru-RU" sz="1600" dirty="0" smtClean="0">
                <a:latin typeface="Comic Sans MS" panose="030F0702030302020204" pitchFamily="66" charset="0"/>
              </a:rPr>
              <a:t>).     </a:t>
            </a:r>
            <a:r>
              <a:rPr lang="ru-RU" sz="1600" dirty="0">
                <a:latin typeface="Comic Sans MS" panose="030F0702030302020204" pitchFamily="66" charset="0"/>
              </a:rPr>
              <a:t>Работа в группах самопомощи. </a:t>
            </a:r>
            <a:r>
              <a:rPr lang="ru-RU" sz="1600" dirty="0" smtClean="0">
                <a:latin typeface="Comic Sans MS" panose="030F0702030302020204" pitchFamily="66" charset="0"/>
              </a:rPr>
              <a:t>                             Школа </a:t>
            </a:r>
            <a:r>
              <a:rPr lang="ru-RU" sz="1600" dirty="0">
                <a:latin typeface="Comic Sans MS" panose="030F0702030302020204" pitchFamily="66" charset="0"/>
              </a:rPr>
              <a:t>родителя особенного ребёнка.</a:t>
            </a:r>
            <a:endParaRPr lang="ru-RU" sz="1600" b="1" dirty="0">
              <a:latin typeface="Comic Sans MS" panose="030F0702030302020204" pitchFamily="66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969220" y="9902597"/>
            <a:ext cx="3436525" cy="13812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410799" y="2710041"/>
            <a:ext cx="557363" cy="42143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</a:p>
          <a:p>
            <a:pPr algn="ctr"/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63294" y="6322145"/>
            <a:ext cx="1299351" cy="1119898"/>
          </a:xfrm>
          <a:prstGeom prst="ellipse">
            <a:avLst/>
          </a:prstGeom>
          <a:ln w="28575" cap="rnd">
            <a:solidFill>
              <a:schemeClr val="accent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D60117D7-AEBC-4B1A-8645-34D21CDF8AE8}"/>
              </a:ext>
            </a:extLst>
          </p:cNvPr>
          <p:cNvSpPr txBox="1"/>
          <p:nvPr/>
        </p:nvSpPr>
        <p:spPr>
          <a:xfrm>
            <a:off x="968161" y="7673476"/>
            <a:ext cx="409411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Comic Sans MS" panose="030F0702030302020204" pitchFamily="66" charset="0"/>
              </a:rPr>
              <a:t>ЙОГА </a:t>
            </a:r>
            <a:r>
              <a:rPr lang="ru-RU" b="1" dirty="0" smtClean="0">
                <a:latin typeface="Comic Sans MS" panose="030F0702030302020204" pitchFamily="66" charset="0"/>
              </a:rPr>
              <a:t>« </a:t>
            </a:r>
            <a:r>
              <a:rPr lang="ru-RU" sz="1600" b="1" dirty="0" smtClean="0">
                <a:latin typeface="Comic Sans MS" panose="030F0702030302020204" pitchFamily="66" charset="0"/>
              </a:rPr>
              <a:t>БЕРЕГИНЯ </a:t>
            </a:r>
            <a:r>
              <a:rPr lang="ru-RU" b="1" dirty="0" smtClean="0">
                <a:latin typeface="Comic Sans MS" panose="030F0702030302020204" pitchFamily="66" charset="0"/>
              </a:rPr>
              <a:t>»</a:t>
            </a:r>
            <a:endParaRPr lang="ru-RU" sz="1800" b="1" dirty="0">
              <a:latin typeface="Comic Sans MS" panose="030F0702030302020204" pitchFamily="66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84206" y="6769443"/>
            <a:ext cx="40780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Comic Sans MS" panose="030F0702030302020204" pitchFamily="66" charset="0"/>
              </a:rPr>
              <a:t>«</a:t>
            </a:r>
            <a:r>
              <a:rPr lang="ru-RU" sz="1600" b="1" dirty="0">
                <a:latin typeface="Comic Sans MS" panose="030F0702030302020204" pitchFamily="66" charset="0"/>
              </a:rPr>
              <a:t>ДОМ </a:t>
            </a:r>
            <a:r>
              <a:rPr lang="ru-RU" sz="1600" b="1" dirty="0" smtClean="0">
                <a:latin typeface="Comic Sans MS" panose="030F0702030302020204" pitchFamily="66" charset="0"/>
              </a:rPr>
              <a:t>СОВЫ» </a:t>
            </a:r>
          </a:p>
          <a:p>
            <a:r>
              <a:rPr lang="ru-RU" sz="1400" dirty="0" smtClean="0">
                <a:latin typeface="Comic Sans MS" panose="030F0702030302020204" pitchFamily="66" charset="0"/>
              </a:rPr>
              <a:t>Зал </a:t>
            </a:r>
            <a:r>
              <a:rPr lang="ru-RU" sz="1400" dirty="0">
                <a:latin typeface="Comic Sans MS" panose="030F0702030302020204" pitchFamily="66" charset="0"/>
              </a:rPr>
              <a:t>сенсорной интеграции с набором специальных подвесных </a:t>
            </a:r>
            <a:r>
              <a:rPr lang="ru-RU" sz="1400" dirty="0" smtClean="0">
                <a:latin typeface="Comic Sans MS" panose="030F0702030302020204" pitchFamily="66" charset="0"/>
              </a:rPr>
              <a:t>снарядов</a:t>
            </a:r>
            <a:r>
              <a:rPr lang="ru-RU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29" name="Овал 28">
            <a:extLst>
              <a:ext uri="{FF2B5EF4-FFF2-40B4-BE49-F238E27FC236}">
                <a16:creationId xmlns:a16="http://schemas.microsoft.com/office/drawing/2014/main" xmlns="" id="{C22D5140-6461-414B-B58F-91F6E5666116}"/>
              </a:ext>
            </a:extLst>
          </p:cNvPr>
          <p:cNvSpPr/>
          <p:nvPr/>
        </p:nvSpPr>
        <p:spPr>
          <a:xfrm>
            <a:off x="436300" y="8942347"/>
            <a:ext cx="548438" cy="44026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7</a:t>
            </a:r>
          </a:p>
        </p:txBody>
      </p:sp>
      <p:sp>
        <p:nvSpPr>
          <p:cNvPr id="31" name="Овал 30">
            <a:extLst>
              <a:ext uri="{FF2B5EF4-FFF2-40B4-BE49-F238E27FC236}">
                <a16:creationId xmlns:a16="http://schemas.microsoft.com/office/drawing/2014/main" xmlns="" id="{2D028E6C-BFC0-4162-9352-1DCF9B5F5EC4}"/>
              </a:ext>
            </a:extLst>
          </p:cNvPr>
          <p:cNvSpPr/>
          <p:nvPr/>
        </p:nvSpPr>
        <p:spPr>
          <a:xfrm>
            <a:off x="436300" y="7689295"/>
            <a:ext cx="547373" cy="4033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36300" y="5317614"/>
            <a:ext cx="547906" cy="547010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2018166" y="5820386"/>
            <a:ext cx="456551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Comic Sans MS" panose="030F0702030302020204" pitchFamily="66" charset="0"/>
              </a:rPr>
              <a:t>ИНТЕРАКТИВНАЯ ПЕСОЧНИЦА</a:t>
            </a:r>
          </a:p>
          <a:p>
            <a:r>
              <a:rPr lang="ru-RU" sz="1400" smtClean="0">
                <a:latin typeface="Comic Sans MS" panose="030F0702030302020204" pitchFamily="66" charset="0"/>
              </a:rPr>
              <a:t>Дополненная </a:t>
            </a:r>
            <a:r>
              <a:rPr lang="ru-RU" sz="1400" dirty="0" smtClean="0">
                <a:latin typeface="Comic Sans MS" panose="030F0702030302020204" pitchFamily="66" charset="0"/>
              </a:rPr>
              <a:t>реальность для проведения релаксационных и развивающих </a:t>
            </a:r>
          </a:p>
          <a:p>
            <a:r>
              <a:rPr lang="ru-RU" sz="1400" dirty="0" smtClean="0">
                <a:latin typeface="Comic Sans MS" panose="030F0702030302020204" pitchFamily="66" charset="0"/>
              </a:rPr>
              <a:t>занятий.</a:t>
            </a:r>
            <a:endParaRPr lang="ru-RU" sz="1400" dirty="0">
              <a:latin typeface="Comic Sans MS" panose="030F0702030302020204" pitchFamily="66" charset="0"/>
            </a:endParaRPr>
          </a:p>
        </p:txBody>
      </p:sp>
      <p:sp>
        <p:nvSpPr>
          <p:cNvPr id="39" name="Овал 38"/>
          <p:cNvSpPr/>
          <p:nvPr/>
        </p:nvSpPr>
        <p:spPr>
          <a:xfrm>
            <a:off x="419808" y="6637595"/>
            <a:ext cx="539344" cy="422346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65552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695</TotalTime>
  <Words>237</Words>
  <Application>Microsoft Office PowerPoint</Application>
  <PresentationFormat>Произвольный</PresentationFormat>
  <Paragraphs>34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katj0410@gmail.com</dc:creator>
  <cp:lastModifiedBy>Пользователь Windows</cp:lastModifiedBy>
  <cp:revision>57</cp:revision>
  <dcterms:created xsi:type="dcterms:W3CDTF">2022-01-26T08:55:54Z</dcterms:created>
  <dcterms:modified xsi:type="dcterms:W3CDTF">2023-04-12T12:29:21Z</dcterms:modified>
</cp:coreProperties>
</file>